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9929813"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47" d="100"/>
          <a:sy n="47" d="100"/>
        </p:scale>
        <p:origin x="948" y="4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2/19/2024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7870872" y="7177904"/>
            <a:ext cx="6651007"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57A8"/>
                </a:solidFill>
                <a:effectLst/>
                <a:latin typeface="Helvetica" panose="020B0604020202020204" pitchFamily="34" charset="0"/>
                <a:ea typeface="Times New Roman" panose="02020603050405020304" pitchFamily="18" charset="0"/>
                <a:cs typeface="HelveticaNeueLT-Roman"/>
              </a:rPr>
              <a:t>A Mid-Terraced Two Double Bedroom </a:t>
            </a:r>
            <a:r>
              <a:rPr lang="en-GB" sz="1400" b="1" dirty="0">
                <a:solidFill>
                  <a:srgbClr val="0057A8"/>
                </a:solidFill>
                <a:latin typeface="Helvetica" panose="020B0604020202020204" pitchFamily="34" charset="0"/>
                <a:ea typeface="Times New Roman" panose="02020603050405020304" pitchFamily="18" charset="0"/>
                <a:cs typeface="HelveticaNeueLT-Roman"/>
              </a:rPr>
              <a:t>House Enjoying  A Central Yet</a:t>
            </a:r>
          </a:p>
          <a:p>
            <a:pPr algn="ctr">
              <a:lnSpc>
                <a:spcPct val="127000"/>
              </a:lnSpc>
            </a:pPr>
            <a:r>
              <a:rPr lang="en-GB" sz="1400" b="1" dirty="0">
                <a:solidFill>
                  <a:srgbClr val="0057A8"/>
                </a:solidFill>
                <a:latin typeface="Helvetica" panose="020B0604020202020204" pitchFamily="34" charset="0"/>
                <a:ea typeface="Times New Roman" panose="02020603050405020304" pitchFamily="18" charset="0"/>
                <a:cs typeface="HelveticaNeueLT-Roman"/>
              </a:rPr>
              <a:t>Tucked Away Location Close To The Heart Of Exmouth Town Centre</a:t>
            </a:r>
          </a:p>
          <a:p>
            <a:pPr algn="ctr">
              <a:lnSpc>
                <a:spcPct val="127000"/>
              </a:lnSpc>
            </a:pPr>
            <a:r>
              <a:rPr lang="en-GB" sz="1400" b="1" dirty="0">
                <a:solidFill>
                  <a:srgbClr val="0057A8"/>
                </a:solidFill>
                <a:latin typeface="Helvetica" panose="020B0604020202020204" pitchFamily="34" charset="0"/>
                <a:ea typeface="Times New Roman" panose="02020603050405020304" pitchFamily="18" charset="0"/>
                <a:cs typeface="HelveticaNeueLT-Roman"/>
              </a:rPr>
              <a:t>Offered For Sale With No Onward Chain</a:t>
            </a:r>
          </a:p>
          <a:p>
            <a:pPr algn="ctr">
              <a:lnSpc>
                <a:spcPct val="127000"/>
              </a:lnSpc>
            </a:pPr>
            <a:endParaRPr lang="en-GB" sz="8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latin typeface="Helvetica" panose="020B0604020202020204" pitchFamily="34" charset="0"/>
                <a:ea typeface="Times New Roman" panose="02020603050405020304" pitchFamily="18" charset="0"/>
                <a:cs typeface="HelveticaNeueLT-Roman"/>
              </a:rPr>
              <a:t>Reception Hall</a:t>
            </a:r>
            <a:r>
              <a:rPr lang="en-GB" sz="1200" dirty="0">
                <a:effectLst/>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r>
              <a:rPr lang="en-GB" sz="1200" dirty="0">
                <a:solidFill>
                  <a:srgbClr val="000000"/>
                </a:solidFill>
                <a:latin typeface="Helvetica" panose="020B0604020202020204" pitchFamily="34" charset="0"/>
                <a:ea typeface="Times New Roman" panose="02020603050405020304" pitchFamily="18" charset="0"/>
                <a:cs typeface="HelveticaNeueLT-Roman"/>
              </a:rPr>
              <a:t>Lounge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r>
              <a:rPr lang="en-GB" sz="1200" dirty="0">
                <a:solidFill>
                  <a:srgbClr val="000000"/>
                </a:solidFill>
                <a:latin typeface="Helvetica" panose="020B0604020202020204" pitchFamily="34" charset="0"/>
                <a:ea typeface="Times New Roman" panose="02020603050405020304" pitchFamily="18" charset="0"/>
                <a:cs typeface="HelveticaNeueLT-Roman"/>
              </a:rPr>
              <a:t>Dining Room</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Kitchen • Two First Floor Double Bedrooms •  Bathroom/WC • Utility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 Double Glazed Windows • Pleasant Front Garden • </a:t>
            </a:r>
            <a:endParaRPr lang="en-GB" sz="1200" dirty="0">
              <a:solidFill>
                <a:srgbClr val="000000"/>
              </a:solidFill>
              <a:latin typeface="Helvetica" panose="020B0604020202020204" pitchFamily="34"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Ideal Investment Opportunity Or First Time Purchase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9081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£239,950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cs typeface="HelveticaNeueLT-Medium"/>
              </a:rPr>
              <a:t>5 Helena Place</a:t>
            </a:r>
            <a:r>
              <a:rPr lang="en-GB" sz="1800" dirty="0">
                <a:solidFill>
                  <a:srgbClr val="FFFFFF"/>
                </a:solidFill>
                <a:effectLst/>
                <a:latin typeface="HelveticaNeueLT-Medium"/>
                <a:ea typeface="Times New Roman" panose="02020603050405020304" pitchFamily="18" charset="0"/>
                <a:cs typeface="HelveticaNeueLT-Medium"/>
              </a:rPr>
              <a:t>, Exmouth, Devon, </a:t>
            </a:r>
          </a:p>
          <a:p>
            <a:r>
              <a:rPr lang="en-GB" sz="1800" dirty="0">
                <a:solidFill>
                  <a:srgbClr val="FFFFFF"/>
                </a:solidFill>
                <a:effectLst/>
                <a:latin typeface="HelveticaNeueLT-Medium"/>
                <a:ea typeface="Times New Roman" panose="02020603050405020304" pitchFamily="18" charset="0"/>
                <a:cs typeface="HelveticaNeueLT-Medium"/>
              </a:rPr>
              <a:t>EX8 1JG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A7DAFC6-D365-AE9E-D095-1FA008C80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016" y="2643956"/>
            <a:ext cx="6325630" cy="43728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09AF8C34-3902-A898-82B9-B7585F1ED7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538" y="7766505"/>
            <a:ext cx="2905786" cy="1797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8C4E2AC-E2AC-C5EB-878E-C3CCE3D54B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984" y="506835"/>
            <a:ext cx="3202259" cy="2471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BD545B8-A24B-B09B-FA4C-D77D8B2AAF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6145" y="480115"/>
            <a:ext cx="3096610" cy="2496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id="{75ED3247-38CE-45D5-62D3-3A8F0AD1A5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809" y="3054457"/>
            <a:ext cx="3224806" cy="23037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a:extLst>
              <a:ext uri="{FF2B5EF4-FFF2-40B4-BE49-F238E27FC236}">
                <a16:creationId xmlns:a16="http://schemas.microsoft.com/office/drawing/2014/main" id="{CA3E7237-9704-8349-D997-B865CA689E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6145" y="3049646"/>
            <a:ext cx="3096609" cy="23037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75D84EB-2DD3-AEEA-B147-1CBB97FD8B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069" y="5482373"/>
            <a:ext cx="3252087" cy="2085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a:extLst>
              <a:ext uri="{FF2B5EF4-FFF2-40B4-BE49-F238E27FC236}">
                <a16:creationId xmlns:a16="http://schemas.microsoft.com/office/drawing/2014/main" id="{627ED993-99B2-758F-71E5-4933408C38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5965" y="5471939"/>
            <a:ext cx="3056789" cy="208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648795"/>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5 Helena Place </a:t>
            </a:r>
            <a:r>
              <a:rPr lang="en-GB" sz="1400" b="1" dirty="0">
                <a:solidFill>
                  <a:srgbClr val="333333"/>
                </a:solidFill>
                <a:effectLst/>
                <a:latin typeface="Helvetica" panose="020B0604020202020204" pitchFamily="34" charset="0"/>
                <a:ea typeface="Times New Roman" panose="02020603050405020304" pitchFamily="18" charset="0"/>
                <a:cs typeface="Helvetica-Bold"/>
              </a:rPr>
              <a:t>Exmouth, Devon, EX8 1JG</a:t>
            </a:r>
          </a:p>
          <a:p>
            <a:pPr algn="ctr"/>
            <a:endParaRPr lang="en-GB" sz="700" dirty="0">
              <a:effectLst/>
              <a:latin typeface="Times New Roman" panose="02020603050405020304" pitchFamily="18" charset="0"/>
              <a:ea typeface="Times New Roman" panose="02020603050405020304" pitchFamily="18" charset="0"/>
            </a:endParaRPr>
          </a:p>
          <a:p>
            <a:r>
              <a:rPr lang="en-GB" sz="1200" b="1" dirty="0"/>
              <a:t>THE ACCOMMODATION COMPRISES: </a:t>
            </a:r>
            <a:r>
              <a:rPr lang="en-GB" sz="1200" dirty="0"/>
              <a:t>uPVC double glazed entrance door giving access to: </a:t>
            </a:r>
          </a:p>
          <a:p>
            <a:endParaRPr lang="en-GB" sz="1200" b="1" dirty="0"/>
          </a:p>
          <a:p>
            <a:r>
              <a:rPr lang="en-GB" sz="1200" b="1" dirty="0"/>
              <a:t>ENTRANCE LOBBY: </a:t>
            </a:r>
            <a:r>
              <a:rPr lang="en-GB" sz="1200" dirty="0"/>
              <a:t>Electric meter; electric consumer unit; borrowed light window from the dining room; door to: </a:t>
            </a:r>
          </a:p>
          <a:p>
            <a:endParaRPr lang="en-GB" sz="1200" b="1" dirty="0"/>
          </a:p>
          <a:p>
            <a:r>
              <a:rPr lang="en-GB" sz="1200" b="1" dirty="0"/>
              <a:t>LOUNGE:</a:t>
            </a:r>
            <a:r>
              <a:rPr lang="en-GB" sz="1200" dirty="0"/>
              <a:t> - 2.62m x 2.49m (8'7" x 8'2") A bright room with uPVC double glazed window to front aspect; radiator; telephone point; feature exposed brick fireplace and chimney breast; fitted cupboard and shelving in wall recess; square opening leading through to: </a:t>
            </a:r>
          </a:p>
          <a:p>
            <a:endParaRPr lang="en-GB" sz="1200" b="1" dirty="0"/>
          </a:p>
          <a:p>
            <a:r>
              <a:rPr lang="en-GB" sz="1200" b="1" dirty="0"/>
              <a:t>DINING ROOM: </a:t>
            </a:r>
            <a:r>
              <a:rPr lang="en-GB" sz="1200" dirty="0"/>
              <a:t>- 3.51m x 3.2m (11'6" x 10'6") into wall recesses. uPVC double glazed window to rear aspect; radiator; feature fireplace with cast iron grate, tiled hearth and wood floating mantle; stairs rising to the first floor with understairs storage cupboard; door leading to the: </a:t>
            </a:r>
          </a:p>
          <a:p>
            <a:endParaRPr lang="en-GB" sz="1200" b="1" dirty="0"/>
          </a:p>
          <a:p>
            <a:r>
              <a:rPr lang="en-GB" sz="1200" b="1" dirty="0"/>
              <a:t>KITCHEN:</a:t>
            </a:r>
            <a:r>
              <a:rPr lang="en-GB" sz="1200" dirty="0"/>
              <a:t> - 2.72m x 1.63m (8'11" x 5'4") Fitted with a range of butchers block work top surfaces with tiled splashbacks; inset Belfast style sink unit with mixer tap over; inset stainless steel four ring gas hob with matching electric oven and extractor hood over; range of base cupboard and drawer units with matching wall mounted cupboards; cupboard housing the gas boiler serving domestic hot water and central heating; appliance space; radiator; uPVC double glazed window to side aspect; ceramic flooring; stable style door leading to: </a:t>
            </a:r>
          </a:p>
          <a:p>
            <a:endParaRPr lang="en-GB" sz="1200" b="1" dirty="0"/>
          </a:p>
          <a:p>
            <a:r>
              <a:rPr lang="en-GB" sz="1200" b="1" dirty="0"/>
              <a:t>UTILITY PORCH: </a:t>
            </a:r>
            <a:r>
              <a:rPr lang="en-GB" sz="1200" dirty="0"/>
              <a:t>- 1.73m x 1.57m (5'8" x 5'2") Fitted with butchers block work top surfaces; space </a:t>
            </a:r>
          </a:p>
          <a:p>
            <a:r>
              <a:rPr lang="en-GB" sz="1200" dirty="0"/>
              <a:t>and plumbing for washing machine; wall mounted cupboards; ceramic flooring; glazed window; door leading to useful enclosed courtyard.</a:t>
            </a:r>
          </a:p>
          <a:p>
            <a:endParaRPr lang="en-GB" sz="1200" b="1" dirty="0"/>
          </a:p>
          <a:p>
            <a:r>
              <a:rPr lang="en-GB" sz="1200" b="1" dirty="0"/>
              <a:t>BATHROOM/WC: </a:t>
            </a:r>
            <a:r>
              <a:rPr lang="en-GB" sz="1200" dirty="0"/>
              <a:t>- 1.8m x 1.63m (5'11" x 5'4") Fitted with a white suite comprising of a panelled bath with rainforest shower head, further shower handset and folding shower splash screen; WC; circular wash hand basin set in vanity unit; radiator; electric shaver socket; wall mounted mirror-fronted cabinet; ceramic flooring; extensively tiled walls; uPVC double glazed obscure window to side aspect. </a:t>
            </a:r>
          </a:p>
          <a:p>
            <a:endParaRPr lang="en-GB" sz="1200" b="1" dirty="0"/>
          </a:p>
          <a:p>
            <a:r>
              <a:rPr lang="en-GB" sz="1200" b="1" dirty="0"/>
              <a:t>FIRST FLOOR LANDING: </a:t>
            </a:r>
            <a:r>
              <a:rPr lang="en-GB" sz="1200" dirty="0"/>
              <a:t>uPVC double glazed window to rear aspect; access to roof space; doors to: </a:t>
            </a:r>
          </a:p>
          <a:p>
            <a:endParaRPr lang="en-GB" sz="1200" b="1" dirty="0"/>
          </a:p>
          <a:p>
            <a:r>
              <a:rPr lang="en-GB" sz="1200" b="1" dirty="0"/>
              <a:t>BEDROOM ONE: </a:t>
            </a:r>
            <a:r>
              <a:rPr lang="en-GB" sz="1200" dirty="0"/>
              <a:t>- 3.48m x 2.64m (11'5" x 8'8") A bright and airy room with uPVC double glazed window to front aspect; period fireplace; radiator. </a:t>
            </a:r>
          </a:p>
          <a:p>
            <a:endParaRPr lang="en-GB" sz="1200" b="1" dirty="0"/>
          </a:p>
          <a:p>
            <a:r>
              <a:rPr lang="en-GB" sz="1200" b="1" dirty="0"/>
              <a:t>BEDROOM TWO: </a:t>
            </a:r>
            <a:r>
              <a:rPr lang="en-GB" sz="1200" dirty="0"/>
              <a:t>- 3.1m x 2.62m (10'2" x 8'7") uPVC double glazed window to rear aspect; period fireplace; radiator; useful storage cupboard. </a:t>
            </a:r>
          </a:p>
          <a:p>
            <a:endParaRPr lang="en-GB" sz="1200" b="1" dirty="0"/>
          </a:p>
          <a:p>
            <a:r>
              <a:rPr lang="en-GB" sz="1200" b="1" dirty="0"/>
              <a:t>OUTSIDE: </a:t>
            </a:r>
            <a:r>
              <a:rPr lang="en-GB" sz="1200" dirty="0"/>
              <a:t>To the front of property accessed via a gate is a pleasant south facing garden which is enclosed by brick walls, laid with decorative chippings for ease of maintenance with various plants and shrubs. </a:t>
            </a:r>
          </a:p>
          <a:p>
            <a:endParaRPr lang="en-GB" sz="1200" b="1" dirty="0"/>
          </a:p>
          <a:p>
            <a:r>
              <a:rPr lang="en-GB" sz="1200" b="1" dirty="0"/>
              <a:t>AGENTS NOTE: </a:t>
            </a:r>
            <a:r>
              <a:rPr lang="en-GB" sz="1200" dirty="0"/>
              <a:t>We understand that the present owner rents a parking space (number 14) from East Devon District Council for £30 per month. Enquiries to transfer this to any future purchaser should be made to East Devon District Council. </a:t>
            </a:r>
          </a:p>
          <a:p>
            <a:endParaRPr lang="en-GB" sz="1200" b="1" dirty="0">
              <a:solidFill>
                <a:srgbClr val="333333"/>
              </a:solidFill>
              <a:effectLst/>
              <a:latin typeface="Helvetica" panose="020B0604020202020204" pitchFamily="34" charset="0"/>
              <a:ea typeface="Calibri" panose="020F0502020204030204" pitchFamily="34" charset="0"/>
              <a:cs typeface="Helvetica-Bold"/>
            </a:endParaRPr>
          </a:p>
          <a:p>
            <a:r>
              <a:rPr lang="en-GB" sz="1200" b="1" dirty="0">
                <a:solidFill>
                  <a:srgbClr val="333333"/>
                </a:solidFill>
                <a:effectLst/>
                <a:latin typeface="Helvetica" panose="020B0604020202020204" pitchFamily="34" charset="0"/>
                <a:ea typeface="Calibri" panose="020F0502020204030204" pitchFamily="34" charset="0"/>
                <a:cs typeface="Helvetica-Bold"/>
              </a:rPr>
              <a:t>MORTGAGE ASSISTANCE:</a:t>
            </a:r>
            <a:r>
              <a:rPr lang="en-GB" sz="1200" dirty="0">
                <a:solidFill>
                  <a:srgbClr val="333333"/>
                </a:solidFill>
                <a:effectLst/>
                <a:latin typeface="Helvetica" panose="020B0604020202020204" pitchFamily="34" charset="0"/>
                <a:ea typeface="Calibri" panose="020F0502020204030204" pitchFamily="34" charset="0"/>
                <a:cs typeface="Helvetica-Bold"/>
              </a:rPr>
              <a:t> We are pleased to recommend Meredith Morgan Taylor, who would be pleased to help irrelevant of which estate agent you finally buy through. For a free initial, no obligation chat please contact us on 01395 264111 to arrange an appointment.</a:t>
            </a:r>
            <a:endParaRPr lang="en-GB" sz="1200" dirty="0"/>
          </a:p>
          <a:p>
            <a:endParaRPr lang="en-GB" sz="1200" b="1" dirty="0"/>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46440"/>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Bold"/>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Bold"/>
            </a:endParaRPr>
          </a:p>
          <a:p>
            <a:pPr algn="ctr"/>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15F76AAE-1B2B-4677-960D-579047F03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4698" y="2154785"/>
            <a:ext cx="5467784" cy="638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TotalTime>
  <Words>865</Words>
  <Application>Microsoft Office PowerPoint</Application>
  <PresentationFormat>Custom</PresentationFormat>
  <Paragraphs>51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19</cp:revision>
  <cp:lastPrinted>2023-05-12T15:03:40Z</cp:lastPrinted>
  <dcterms:created xsi:type="dcterms:W3CDTF">2023-03-19T13:39:10Z</dcterms:created>
  <dcterms:modified xsi:type="dcterms:W3CDTF">2024-02-19T11:06:59Z</dcterms:modified>
</cp:coreProperties>
</file>